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648" r:id="rId5"/>
  </p:sldMasterIdLst>
  <p:notesMasterIdLst>
    <p:notesMasterId r:id="rId18"/>
  </p:notesMasterIdLst>
  <p:sldIdLst>
    <p:sldId id="4877" r:id="rId6"/>
    <p:sldId id="4876" r:id="rId7"/>
    <p:sldId id="4879" r:id="rId8"/>
    <p:sldId id="4878" r:id="rId9"/>
    <p:sldId id="4890" r:id="rId10"/>
    <p:sldId id="4883" r:id="rId11"/>
    <p:sldId id="4884" r:id="rId12"/>
    <p:sldId id="4887" r:id="rId13"/>
    <p:sldId id="4885" r:id="rId14"/>
    <p:sldId id="4888" r:id="rId15"/>
    <p:sldId id="4889" r:id="rId16"/>
    <p:sldId id="488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715632-ED8F-1440-2C49-B3B090B98C02}" name="Thompson, Janet" initials="TJ" userId="S::JThompson@pamedsoc.org::56a80935-7ab8-41cb-803e-b22d5fbd81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E39"/>
    <a:srgbClr val="004250"/>
    <a:srgbClr val="A5DFD3"/>
    <a:srgbClr val="F2A900"/>
    <a:srgbClr val="75787B"/>
    <a:srgbClr val="BFAA00"/>
    <a:srgbClr val="8CBF8C"/>
    <a:srgbClr val="79A67A"/>
    <a:srgbClr val="8ED190"/>
    <a:srgbClr val="279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DE32B0-B2AB-4438-8DAF-6BF8B6843350}" v="4" dt="2024-04-24T15:25:21.991"/>
    <p1510:client id="{4C6A505E-3078-4990-90E5-02F26B37F071}" v="1" dt="2024-04-24T15:10:14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379" autoAdjust="0"/>
  </p:normalViewPr>
  <p:slideViewPr>
    <p:cSldViewPr snapToGrid="0">
      <p:cViewPr varScale="1">
        <p:scale>
          <a:sx n="78" d="100"/>
          <a:sy n="78" d="100"/>
        </p:scale>
        <p:origin x="92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53209-C60C-4776-8E33-45E859850B2F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6E843-2072-43D4-B6FB-17CC78A07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4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6E843-2072-43D4-B6FB-17CC78A07C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41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7F358-7800-FD68-A545-EFCA066FE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2CA5F4-87FF-2DA3-0DCC-BE2BAB663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DBE68-248C-90F5-DD41-9434B1090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77124-F9A4-AE91-15BC-5C08DA5FB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7CE1B-CD3D-C56C-697E-8A99CDAAE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4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03A0-D9BC-AAF5-1D3B-C3DB381B3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B3A16-EC57-2A88-082E-28E029A83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429B4-6C5B-BB92-8B80-75E620CC3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35B69-8595-59F6-D9FE-B9B5D270C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5E19-C66E-7F87-99FE-ABD0CF852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63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2B57-B956-136A-2E95-8E45F21DE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131CC-F948-2155-3120-C88F0935E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FBC52-3009-E62B-238E-31BD1D64E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E6ED1-0455-7EC9-2199-8DF0B28F2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7131C-EBF3-684D-CD58-7A550015C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C3CCC-DB4B-FB1E-3A05-57377200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307C9-EAB6-922D-00A6-C870E4AD2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0DFC57-CB73-5DB1-A3AE-8949365DF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A7A4C-9C4C-D80B-6CF3-9298BBBDF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632AC-7A92-5165-4FA5-8783E8012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F5EF2B-CB93-1D38-B05C-03F1400B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05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A372-30C7-9A6A-C03D-BA44E8258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7670F-4227-14E1-8E10-B3A2AA579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2F8CF-C3ED-5690-CE80-379A5175F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57F0A0-3C29-33FC-4830-5E207F6B5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27A605-D8AF-C64F-7A25-84CA28374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3BFDCC-A5CE-46F1-98E1-7141E507D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33E024-9D5A-8C48-F99A-E09E70CF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87324D-5D3F-BA52-0A27-3DAEAD0A2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5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3C79E-1604-B37E-F4FD-5E138B783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959E6B-9E73-EA13-C7D3-E3DE4E2CD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92533-04F0-950D-7635-D17FDD6C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78E83-6644-F421-1C43-B7665F8FE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7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AEF17E-7897-3946-2157-943230369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7ECDA-ABDA-60A0-10C4-1A2BCF7AA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44D6C-174B-34C8-374E-E958B512F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70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53A72-6946-1F0C-5F51-0E45CA08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2DB89-1935-B676-09DA-F262CFC4A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1935D-4039-164D-2039-B6530E8D6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31805-7BC2-0868-C118-AA1893E94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A582B-356C-F7AB-A499-0AC3FF4EE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972BB-FCAD-E1A6-EF49-67D0A7F33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57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31459-DFA8-B37D-379A-BAB64BB6B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B0BC2E-3638-6AD8-0E91-3AEDF5069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095E8-B6E7-9A71-9D05-2772BA1B1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3A455-BF1F-FE63-89CC-0FDF90AEF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D24699-AA30-18C7-3383-A34B81881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DFE47-4C03-963A-0CF1-A19C3741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9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7FD8-6D08-F0DB-8BC2-E65C16DA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5360F-62E1-BB90-1AE6-C5B108B78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BE7CF-62C2-8B81-7DB8-A5E3590C7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6256A-8EF7-4A22-651E-5D9AFA044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CC3E-6208-BBD9-D61C-96DA1FDD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45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1573F1-DD2B-85CC-3BBC-19DDF98F34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87EFC-C9D5-46D6-2242-3861531F7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FDD79-618F-5231-46CD-F57A5F679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EDD21-7F1D-F582-D764-821988BD0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8FBB5-2281-4C3D-9BE5-263F03C01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96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742D1-A0F3-9F2B-03FE-902DA2D9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7784C-D3A7-20D4-DFA6-EAADF12E2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F8D9D-C0DD-E441-319C-542E4D40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783BD-6ECA-812A-31FD-7F64E288E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ED2F5-529A-B274-840E-07D5A5204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green background with hexagons&#10;&#10;Description automatically generated">
            <a:extLst>
              <a:ext uri="{FF2B5EF4-FFF2-40B4-BE49-F238E27FC236}">
                <a16:creationId xmlns:a16="http://schemas.microsoft.com/office/drawing/2014/main" id="{CE45C2E8-1867-C4C7-7BF8-FC4F507F48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4" b="10397"/>
          <a:stretch/>
        </p:blipFill>
        <p:spPr>
          <a:xfrm rot="16200000">
            <a:off x="2667001" y="-2666999"/>
            <a:ext cx="6858000" cy="12191999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BB345411-CE81-6C14-AB31-EE34B26CDF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234" y="5174139"/>
            <a:ext cx="2194078" cy="112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53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A5DFD3"/>
            </a:gs>
            <a:gs pos="83000">
              <a:srgbClr val="A5DFD3"/>
            </a:gs>
            <a:gs pos="100000">
              <a:srgbClr val="A5DFD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5C6E5-0880-35B3-F99C-174612D76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DF5FD-1151-990B-DDA6-5CBD26F2E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3BE5B-0F8A-ED9A-D2F8-2AFE2A561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A7443-4400-43EE-8567-BE94372F1722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8F523-5227-EF28-2915-C9DE115FC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3AF00-B72C-EA85-86E6-947FFFCC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5AAD9-4B39-4C1D-8D9E-057240225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7" r:id="rId2"/>
    <p:sldLayoutId id="2147483663" r:id="rId3"/>
    <p:sldLayoutId id="2147483697" r:id="rId4"/>
    <p:sldLayoutId id="2147483703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B061C3-2BAB-8584-DD6E-13C3674C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5AF2B-C456-0059-DE8E-A2F24D72C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2496A-30AB-17AF-8CFB-1C830C4DE4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7C22-F2D1-4EB8-BDCC-0D1ABDFCEBB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B0AA3-A17D-FAF3-207B-E014043301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EDE1B-8452-1FB6-8086-B5A91A574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6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pamedsoc.org/about/Board-of-Trustees-aspx/president-initiatives/sandel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medsoc.org/about/Board-of-Trustees-aspx/president-initiatives/sandel" TargetMode="External"/><Relationship Id="rId2" Type="http://schemas.openxmlformats.org/officeDocument/2006/relationships/hyperlink" Target="https://www.pamedsoc.org/laws-advocacy/pamed-priorities/ed-overcrowding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votervoice.net/PAMEDSOC/Campaigns/107418/Respon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www.pamedsoc.org/membership/partners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mailto:knowledgecenter@pamedsoc.org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hyperlink" Target="mailto:akrot@pamedsoc.org" TargetMode="External"/><Relationship Id="rId4" Type="http://schemas.openxmlformats.org/officeDocument/2006/relationships/hyperlink" Target="mailto:jthompson@pamedsoc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859316-DB40-7BD7-0712-A6BB8BBBB815}"/>
              </a:ext>
            </a:extLst>
          </p:cNvPr>
          <p:cNvSpPr txBox="1"/>
          <p:nvPr/>
        </p:nvSpPr>
        <p:spPr>
          <a:xfrm>
            <a:off x="432617" y="831411"/>
            <a:ext cx="11326762" cy="2137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n-US" sz="42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Testing the winds, using personal power, tacking when unsure, and keeping your team on track with PAMED</a:t>
            </a:r>
          </a:p>
        </p:txBody>
      </p:sp>
      <p:pic>
        <p:nvPicPr>
          <p:cNvPr id="3" name="Picture 2" descr="A group of people with their arms raised&#10;&#10;Description automatically generated">
            <a:extLst>
              <a:ext uri="{FF2B5EF4-FFF2-40B4-BE49-F238E27FC236}">
                <a16:creationId xmlns:a16="http://schemas.microsoft.com/office/drawing/2014/main" id="{10E513C7-DA9B-0646-4A31-7EC4FC760B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7" t="36863" r="39172" b="34117"/>
          <a:stretch/>
        </p:blipFill>
        <p:spPr>
          <a:xfrm>
            <a:off x="5147731" y="4492533"/>
            <a:ext cx="1896534" cy="20164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13754D-0066-CE3A-E3B6-1BC2065D0948}"/>
              </a:ext>
            </a:extLst>
          </p:cNvPr>
          <p:cNvSpPr txBox="1"/>
          <p:nvPr/>
        </p:nvSpPr>
        <p:spPr>
          <a:xfrm>
            <a:off x="1545513" y="3350621"/>
            <a:ext cx="91009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Janet Thompson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i="1" dirty="0">
                <a:solidFill>
                  <a:schemeClr val="bg1"/>
                </a:solidFill>
              </a:rPr>
              <a:t>PAMED Membership Liaison </a:t>
            </a:r>
          </a:p>
        </p:txBody>
      </p:sp>
    </p:spTree>
    <p:extLst>
      <p:ext uri="{BB962C8B-B14F-4D97-AF65-F5344CB8AC3E}">
        <p14:creationId xmlns:p14="http://schemas.microsoft.com/office/powerpoint/2010/main" val="4193478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8AF451-6B9A-A043-91EB-A4E8AA7DABBC}"/>
              </a:ext>
            </a:extLst>
          </p:cNvPr>
          <p:cNvSpPr txBox="1"/>
          <p:nvPr/>
        </p:nvSpPr>
        <p:spPr>
          <a:xfrm>
            <a:off x="1033601" y="562079"/>
            <a:ext cx="10124797" cy="1407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45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How Can PAMED Help?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170718-EC10-5C2D-FC19-7F9500E11CAC}"/>
              </a:ext>
            </a:extLst>
          </p:cNvPr>
          <p:cNvSpPr txBox="1"/>
          <p:nvPr/>
        </p:nvSpPr>
        <p:spPr>
          <a:xfrm>
            <a:off x="1545513" y="1875985"/>
            <a:ext cx="91009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What issue do you hear most often from providers?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What interactions do you wish were stronger?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If time or money was no object, how could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PAMED help you help the physicians you serve?</a:t>
            </a:r>
            <a:br>
              <a:rPr lang="en-US" sz="2400" dirty="0">
                <a:solidFill>
                  <a:srgbClr val="E04E39"/>
                </a:solidFill>
              </a:rPr>
            </a:br>
            <a:endParaRPr lang="en-US" sz="2400" i="1" dirty="0">
              <a:solidFill>
                <a:srgbClr val="E04E39"/>
              </a:solidFill>
            </a:endParaRPr>
          </a:p>
        </p:txBody>
      </p:sp>
      <p:pic>
        <p:nvPicPr>
          <p:cNvPr id="6" name="Picture 5" descr="A group of people with their arms raised&#10;&#10;Description automatically generated">
            <a:extLst>
              <a:ext uri="{FF2B5EF4-FFF2-40B4-BE49-F238E27FC236}">
                <a16:creationId xmlns:a16="http://schemas.microsoft.com/office/drawing/2014/main" id="{A9FE0D02-7DDD-BE67-052B-AB4E0C831A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7" t="36863" r="39172" b="34117"/>
          <a:stretch/>
        </p:blipFill>
        <p:spPr>
          <a:xfrm>
            <a:off x="5147731" y="4460051"/>
            <a:ext cx="1896534" cy="20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29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0989FE-5104-10D2-A24C-4916340E1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0206" y="276134"/>
            <a:ext cx="9455733" cy="7306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06478D-8A83-2A45-9F9A-859C5DB53FC3}"/>
              </a:ext>
            </a:extLst>
          </p:cNvPr>
          <p:cNvSpPr txBox="1"/>
          <p:nvPr/>
        </p:nvSpPr>
        <p:spPr>
          <a:xfrm>
            <a:off x="1631576" y="276134"/>
            <a:ext cx="892884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sz="4500" b="1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Who is PAMED?</a:t>
            </a:r>
          </a:p>
        </p:txBody>
      </p:sp>
    </p:spTree>
    <p:extLst>
      <p:ext uri="{BB962C8B-B14F-4D97-AF65-F5344CB8AC3E}">
        <p14:creationId xmlns:p14="http://schemas.microsoft.com/office/powerpoint/2010/main" val="99159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73DA8E-D207-4773-6162-BF2C9AC9202F}"/>
              </a:ext>
            </a:extLst>
          </p:cNvPr>
          <p:cNvSpPr txBox="1"/>
          <p:nvPr/>
        </p:nvSpPr>
        <p:spPr>
          <a:xfrm>
            <a:off x="0" y="274386"/>
            <a:ext cx="12192000" cy="69865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Your Physicians Need Help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Restoring Joy</a:t>
            </a:r>
            <a:r>
              <a:rPr lang="en-US" sz="4500" b="1" spc="-1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In Their Practice?</a:t>
            </a:r>
            <a:endParaRPr kumimoji="0" lang="en-US" sz="45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i="1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US" sz="3600" i="1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Revitalizing Our Profession: Working to Restore </a:t>
            </a:r>
            <a:br>
              <a:rPr kumimoji="0" lang="en-US" sz="3600" i="1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US" sz="3600" i="1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Joy of Practicing Medicine</a:t>
            </a:r>
            <a:endParaRPr kumimoji="0" lang="en-US" sz="3600" i="1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8106D6-C177-6E7B-375B-825DB99BD5C2}"/>
              </a:ext>
            </a:extLst>
          </p:cNvPr>
          <p:cNvSpPr txBox="1"/>
          <p:nvPr/>
        </p:nvSpPr>
        <p:spPr>
          <a:xfrm>
            <a:off x="-495616" y="4093890"/>
            <a:ext cx="9477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Kristen Sandel, MD,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FACEP, FAAEM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174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PAMED President</a:t>
            </a:r>
          </a:p>
        </p:txBody>
      </p:sp>
      <p:pic>
        <p:nvPicPr>
          <p:cNvPr id="6" name="Picture 5" descr="A person in a suit leaning against a railing&#10;&#10;Description automatically generated">
            <a:extLst>
              <a:ext uri="{FF2B5EF4-FFF2-40B4-BE49-F238E27FC236}">
                <a16:creationId xmlns:a16="http://schemas.microsoft.com/office/drawing/2014/main" id="{20108FF4-BEA1-410E-EF42-DBE85BE922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1"/>
          <a:stretch/>
        </p:blipFill>
        <p:spPr>
          <a:xfrm>
            <a:off x="6612249" y="3704303"/>
            <a:ext cx="2369622" cy="25661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4666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73DA8E-D207-4773-6162-BF2C9AC9202F}"/>
              </a:ext>
            </a:extLst>
          </p:cNvPr>
          <p:cNvSpPr txBox="1"/>
          <p:nvPr/>
        </p:nvSpPr>
        <p:spPr>
          <a:xfrm>
            <a:off x="0" y="435389"/>
            <a:ext cx="12192000" cy="88793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Is Your ED Overcrowded?</a:t>
            </a:r>
          </a:p>
          <a:p>
            <a:pPr algn="ctr" defTabSz="457200">
              <a:spcAft>
                <a:spcPts val="1200"/>
              </a:spcAft>
              <a:defRPr/>
            </a:pPr>
            <a:endParaRPr lang="en-US" sz="2000" spc="-150" dirty="0">
              <a:solidFill>
                <a:schemeClr val="bg1"/>
              </a:solidFill>
              <a:latin typeface="+mj-lt"/>
              <a:cs typeface="Arial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defTabSz="457200">
              <a:spcAft>
                <a:spcPts val="1200"/>
              </a:spcAft>
              <a:defRPr/>
            </a:pPr>
            <a:r>
              <a:rPr lang="en-US" sz="2000" spc="-150" dirty="0">
                <a:solidFill>
                  <a:schemeClr val="bg1"/>
                </a:solidFill>
                <a:latin typeface="+mj-lt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‘</a:t>
            </a:r>
          </a:p>
          <a:p>
            <a:pPr algn="ctr" defTabSz="457200">
              <a:spcAft>
                <a:spcPts val="1200"/>
              </a:spcAft>
              <a:defRPr/>
            </a:pPr>
            <a:endParaRPr lang="en-US" sz="2000" spc="-150" dirty="0">
              <a:solidFill>
                <a:schemeClr val="bg1"/>
              </a:solidFill>
              <a:latin typeface="+mj-lt"/>
              <a:cs typeface="Arial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defTabSz="457200">
              <a:spcAft>
                <a:spcPts val="1200"/>
              </a:spcAft>
              <a:defRPr/>
            </a:pPr>
            <a:endParaRPr lang="en-US" sz="2000" spc="-150" dirty="0">
              <a:solidFill>
                <a:schemeClr val="bg1"/>
              </a:solidFill>
              <a:latin typeface="+mj-lt"/>
              <a:cs typeface="Arial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2000" i="1" spc="-150" dirty="0">
              <a:solidFill>
                <a:schemeClr val="bg1"/>
              </a:solidFill>
              <a:latin typeface="+mj-lt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2000" i="1" spc="-150" dirty="0">
              <a:solidFill>
                <a:schemeClr val="bg1"/>
              </a:solidFill>
              <a:latin typeface="+mj-lt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2000" i="1" spc="-150" dirty="0">
              <a:solidFill>
                <a:schemeClr val="bg1"/>
              </a:solidFill>
              <a:latin typeface="+mj-lt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000" i="1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000" i="1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to address the dire situation of emergency department </a:t>
            </a:r>
            <a:br>
              <a:rPr lang="en-US" sz="2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</a:br>
            <a:r>
              <a:rPr lang="en-US" sz="2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overcrowding across the Commonwealth </a:t>
            </a:r>
            <a:endParaRPr lang="en-US" sz="2000" i="1" spc="-150" dirty="0">
              <a:solidFill>
                <a:schemeClr val="bg1"/>
              </a:solidFill>
              <a:latin typeface="+mj-lt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000" i="1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000" i="1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i="1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en-US" sz="2400" spc="-150" dirty="0">
              <a:solidFill>
                <a:schemeClr val="bg1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</p:txBody>
      </p:sp>
      <p:pic>
        <p:nvPicPr>
          <p:cNvPr id="4" name="Picture 3" descr="A screenshot of a computer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A9C0BB75-1DE3-0CCE-5EDE-BE51093B90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32" t="39000" r="32218" b="56000"/>
          <a:stretch/>
        </p:blipFill>
        <p:spPr>
          <a:xfrm>
            <a:off x="3959690" y="3998725"/>
            <a:ext cx="4272619" cy="11444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A screenshot of a computer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A532A6F-D093-A0FB-141C-1677A8F18F5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5" t="26667" r="12625" b="24000"/>
          <a:stretch/>
        </p:blipFill>
        <p:spPr>
          <a:xfrm>
            <a:off x="3916268" y="1383030"/>
            <a:ext cx="4359464" cy="2240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9429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758EAB-DB19-3A76-4E12-D7DE38B63BFC}"/>
              </a:ext>
            </a:extLst>
          </p:cNvPr>
          <p:cNvSpPr txBox="1"/>
          <p:nvPr/>
        </p:nvSpPr>
        <p:spPr>
          <a:xfrm>
            <a:off x="0" y="268944"/>
            <a:ext cx="12192000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Your Physicians need </a:t>
            </a:r>
            <a:b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CME &amp; Licensure Resources?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A4759405-A729-1A38-C237-0E8AE06AB8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" t="2706" r="55089" b="10078"/>
          <a:stretch/>
        </p:blipFill>
        <p:spPr>
          <a:xfrm>
            <a:off x="1102430" y="1918086"/>
            <a:ext cx="4869138" cy="30975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D11976-4A40-F3AE-5AF0-B4005C473399}"/>
              </a:ext>
            </a:extLst>
          </p:cNvPr>
          <p:cNvSpPr/>
          <p:nvPr/>
        </p:nvSpPr>
        <p:spPr>
          <a:xfrm rot="20593559">
            <a:off x="4972618" y="4815186"/>
            <a:ext cx="1650956" cy="735966"/>
          </a:xfrm>
          <a:prstGeom prst="rect">
            <a:avLst/>
          </a:prstGeom>
          <a:solidFill>
            <a:srgbClr val="E04E39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3600" b="1" i="1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FREE</a:t>
            </a:r>
            <a:endParaRPr lang="en-US" sz="360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F85F41D-F99B-F058-68DD-8EC2CC8016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" t="2667" r="54064" b="6999"/>
          <a:stretch/>
        </p:blipFill>
        <p:spPr>
          <a:xfrm>
            <a:off x="6217920" y="1925955"/>
            <a:ext cx="4869180" cy="30975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A checklist for license renewal&#10;&#10;Description automatically generated">
            <a:extLst>
              <a:ext uri="{FF2B5EF4-FFF2-40B4-BE49-F238E27FC236}">
                <a16:creationId xmlns:a16="http://schemas.microsoft.com/office/drawing/2014/main" id="{49DAEFDF-98CB-5C1E-ABC4-14A3D308C3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" t="3661" r="4453" b="2695"/>
          <a:stretch/>
        </p:blipFill>
        <p:spPr>
          <a:xfrm>
            <a:off x="4393076" y="4359766"/>
            <a:ext cx="2680922" cy="20971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43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746E64-BA1F-142E-C92F-B4C0637EE449}"/>
              </a:ext>
            </a:extLst>
          </p:cNvPr>
          <p:cNvSpPr txBox="1"/>
          <p:nvPr/>
        </p:nvSpPr>
        <p:spPr>
          <a:xfrm>
            <a:off x="0" y="358481"/>
            <a:ext cx="12192000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4500" b="1" spc="-1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You Know A Physician </a:t>
            </a:r>
            <a:br>
              <a:rPr lang="en-US" sz="4500" b="1" spc="-1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 sz="4500" b="1" spc="-1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Who Should Be Recognized?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972266-C23A-3887-56B5-0040A8138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9342" y="2091690"/>
            <a:ext cx="2541296" cy="32887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A person holding a certificate&#10;&#10;Description automatically generated">
            <a:extLst>
              <a:ext uri="{FF2B5EF4-FFF2-40B4-BE49-F238E27FC236}">
                <a16:creationId xmlns:a16="http://schemas.microsoft.com/office/drawing/2014/main" id="{FB54831D-6448-5A15-D6F2-7F128970AF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3" t="17831" r="13659" b="6374"/>
          <a:stretch/>
        </p:blipFill>
        <p:spPr>
          <a:xfrm>
            <a:off x="1634961" y="2091690"/>
            <a:ext cx="2474460" cy="32887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DC9BF3B-9F57-DA0E-CB06-7DF8B935EA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8" t="18795" r="23602" b="13574"/>
          <a:stretch/>
        </p:blipFill>
        <p:spPr>
          <a:xfrm>
            <a:off x="4616526" y="2091689"/>
            <a:ext cx="2255711" cy="32887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65237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746E64-BA1F-142E-C92F-B4C0637EE449}"/>
              </a:ext>
            </a:extLst>
          </p:cNvPr>
          <p:cNvSpPr txBox="1"/>
          <p:nvPr/>
        </p:nvSpPr>
        <p:spPr>
          <a:xfrm>
            <a:off x="0" y="358481"/>
            <a:ext cx="12192000" cy="74789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4500" b="1" spc="-1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Did  You Know PAMED Has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4500" b="1" spc="-1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Corporate Partners?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4500" b="1" spc="-1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4500" b="1" spc="-1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4500" b="1" spc="-1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4500" b="1" spc="-1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50" dirty="0">
                <a:solidFill>
                  <a:schemeClr val="bg1"/>
                </a:solidFill>
                <a:latin typeface="+mj-lt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https://www.pamedsoc.org/membership/partners</a:t>
            </a:r>
            <a:r>
              <a:rPr lang="en-US" sz="2400" spc="-150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4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</p:txBody>
      </p:sp>
      <p:pic>
        <p:nvPicPr>
          <p:cNvPr id="3" name="Picture 2" descr="A group of people putting their hands together&#10;&#10;Description automatically generated">
            <a:extLst>
              <a:ext uri="{FF2B5EF4-FFF2-40B4-BE49-F238E27FC236}">
                <a16:creationId xmlns:a16="http://schemas.microsoft.com/office/drawing/2014/main" id="{EB4C6FE5-1439-B511-0CEE-726108A8A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835" y="2446303"/>
            <a:ext cx="4926330" cy="27710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13407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AC02E8-AC75-7E30-90A7-1D446B63F6FA}"/>
              </a:ext>
            </a:extLst>
          </p:cNvPr>
          <p:cNvSpPr txBox="1"/>
          <p:nvPr/>
        </p:nvSpPr>
        <p:spPr>
          <a:xfrm>
            <a:off x="-108156" y="598849"/>
            <a:ext cx="12192000" cy="78483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You Connect with PAMED?</a:t>
            </a:r>
            <a:b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endParaRPr kumimoji="0" lang="en-US" sz="30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1943100" lvl="3" indent="-571500" defTabSz="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3600" spc="-150" dirty="0">
                <a:solidFill>
                  <a:schemeClr val="bg1"/>
                </a:solidFill>
                <a:latin typeface="+mj-lt"/>
                <a:cs typeface="Arial"/>
              </a:rPr>
              <a:t>PAMED Website </a:t>
            </a:r>
          </a:p>
          <a:p>
            <a:pPr marL="1943100" lvl="3" indent="-571500" defTabSz="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3600" i="1" spc="-150" dirty="0">
                <a:solidFill>
                  <a:schemeClr val="bg1"/>
                </a:solidFill>
                <a:latin typeface="+mj-lt"/>
                <a:cs typeface="Arial"/>
              </a:rPr>
              <a:t>The Dose</a:t>
            </a:r>
          </a:p>
          <a:p>
            <a:pPr marL="1943100" lvl="3" indent="-571500" defTabSz="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36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Arial"/>
              </a:rPr>
              <a:t>PAMED Knowledge Center</a:t>
            </a:r>
            <a:endParaRPr lang="en-US" sz="3600" i="1" spc="-150" dirty="0">
              <a:solidFill>
                <a:schemeClr val="bg1"/>
              </a:solidFill>
              <a:latin typeface="+mj-lt"/>
              <a:cs typeface="Arial"/>
            </a:endParaRPr>
          </a:p>
          <a:p>
            <a:pPr marL="1943100" lvl="3" indent="-571500" defTabSz="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36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Arial"/>
              </a:rPr>
              <a:t>Be Heard</a:t>
            </a:r>
          </a:p>
          <a:p>
            <a:pPr marL="1943100" lvl="3" indent="-571500" defTabSz="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36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Arial"/>
              </a:rPr>
              <a:t>The Foundation of the Pennsylvania Medical Society </a:t>
            </a: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7759D35-277B-1D3E-D5C4-E02288AA4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2484" y="2379229"/>
            <a:ext cx="2363116" cy="150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98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AC02E8-AC75-7E30-90A7-1D446B63F6FA}"/>
              </a:ext>
            </a:extLst>
          </p:cNvPr>
          <p:cNvSpPr txBox="1"/>
          <p:nvPr/>
        </p:nvSpPr>
        <p:spPr>
          <a:xfrm>
            <a:off x="-108156" y="844656"/>
            <a:ext cx="12192000" cy="14927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You Need Our Support?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7759D35-277B-1D3E-D5C4-E02288AA4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4931" y="5273574"/>
            <a:ext cx="1857407" cy="1185302"/>
          </a:xfrm>
          <a:prstGeom prst="rect">
            <a:avLst/>
          </a:prstGeom>
        </p:spPr>
      </p:pic>
      <p:pic>
        <p:nvPicPr>
          <p:cNvPr id="3" name="Picture 2" descr="A hand touching a checklist&#10;&#10;Description automatically generated">
            <a:extLst>
              <a:ext uri="{FF2B5EF4-FFF2-40B4-BE49-F238E27FC236}">
                <a16:creationId xmlns:a16="http://schemas.microsoft.com/office/drawing/2014/main" id="{FA058A17-4010-A4DD-43A1-FE6D3EDE1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544" y="1896342"/>
            <a:ext cx="6016911" cy="38182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17685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8AF451-6B9A-A043-91EB-A4E8AA7DABBC}"/>
              </a:ext>
            </a:extLst>
          </p:cNvPr>
          <p:cNvSpPr txBox="1"/>
          <p:nvPr/>
        </p:nvSpPr>
        <p:spPr>
          <a:xfrm>
            <a:off x="1033601" y="562079"/>
            <a:ext cx="10124797" cy="1407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sz="45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How Can PAMED Help?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170718-EC10-5C2D-FC19-7F9500E11CAC}"/>
              </a:ext>
            </a:extLst>
          </p:cNvPr>
          <p:cNvSpPr txBox="1"/>
          <p:nvPr/>
        </p:nvSpPr>
        <p:spPr>
          <a:xfrm>
            <a:off x="1545513" y="1875985"/>
            <a:ext cx="91009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What issue do you hear most often from providers?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What interactions do you wish were stronger?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If time or money was no object, how could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PAMED help you help the physicians you serve?</a:t>
            </a:r>
            <a:br>
              <a:rPr lang="en-US" sz="2400" dirty="0">
                <a:solidFill>
                  <a:srgbClr val="E04E39"/>
                </a:solidFill>
              </a:rPr>
            </a:br>
            <a:endParaRPr lang="en-US" sz="2400" i="1" dirty="0">
              <a:solidFill>
                <a:srgbClr val="E04E39"/>
              </a:solidFill>
            </a:endParaRPr>
          </a:p>
        </p:txBody>
      </p:sp>
      <p:pic>
        <p:nvPicPr>
          <p:cNvPr id="6" name="Picture 5" descr="A group of people with their arms raised&#10;&#10;Description automatically generated">
            <a:extLst>
              <a:ext uri="{FF2B5EF4-FFF2-40B4-BE49-F238E27FC236}">
                <a16:creationId xmlns:a16="http://schemas.microsoft.com/office/drawing/2014/main" id="{A9FE0D02-7DDD-BE67-052B-AB4E0C831A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7" t="36863" r="39172" b="34117"/>
          <a:stretch/>
        </p:blipFill>
        <p:spPr>
          <a:xfrm>
            <a:off x="5147731" y="4460051"/>
            <a:ext cx="1896534" cy="20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07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3D155C-AA9C-7486-20A4-637A34389A04}"/>
              </a:ext>
            </a:extLst>
          </p:cNvPr>
          <p:cNvSpPr txBox="1"/>
          <p:nvPr/>
        </p:nvSpPr>
        <p:spPr>
          <a:xfrm>
            <a:off x="0" y="541192"/>
            <a:ext cx="12192000" cy="43242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You Know Who To Call?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spc="-150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sz="3600" spc="-150" dirty="0">
              <a:solidFill>
                <a:srgbClr val="004250"/>
              </a:solidFill>
              <a:latin typeface="+mj-lt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3600" i="0" u="none" strike="noStrike" kern="1200" cap="none" normalizeH="0" baseline="0" noProof="0" dirty="0">
              <a:ln>
                <a:noFill/>
              </a:ln>
              <a:solidFill>
                <a:srgbClr val="004250"/>
              </a:solidFill>
              <a:effectLst/>
              <a:uLnTx/>
              <a:uFillTx/>
              <a:latin typeface="+mj-lt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D0C6F-431B-3A93-C7B5-48EE35C9CD9B}"/>
              </a:ext>
            </a:extLst>
          </p:cNvPr>
          <p:cNvSpPr txBox="1"/>
          <p:nvPr/>
        </p:nvSpPr>
        <p:spPr>
          <a:xfrm>
            <a:off x="1247887" y="1607535"/>
            <a:ext cx="9714155" cy="196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Contact us at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knowledgecenter@pamedsoc.org</a:t>
            </a:r>
            <a:endParaRPr lang="en-US" sz="18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br>
              <a:rPr lang="en-US" sz="1800" dirty="0">
                <a:solidFill>
                  <a:srgbClr val="0070C0"/>
                </a:solidFill>
              </a:rPr>
            </a:br>
            <a:endParaRPr lang="en-US" sz="1800" dirty="0">
              <a:solidFill>
                <a:schemeClr val="bg1"/>
              </a:solidFill>
              <a:cs typeface="Calibri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BFFCF0-C00F-1105-D62A-67710C0CB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6" r="19446"/>
          <a:stretch/>
        </p:blipFill>
        <p:spPr>
          <a:xfrm>
            <a:off x="7098009" y="2945846"/>
            <a:ext cx="1478469" cy="18777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302ED6-B828-3584-9690-4CD433CEACE2}"/>
              </a:ext>
            </a:extLst>
          </p:cNvPr>
          <p:cNvSpPr txBox="1"/>
          <p:nvPr/>
        </p:nvSpPr>
        <p:spPr>
          <a:xfrm>
            <a:off x="2105732" y="4790147"/>
            <a:ext cx="4416701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10000"/>
              </a:lnSpc>
              <a:buNone/>
            </a:pP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Janet Thompson: </a:t>
            </a:r>
            <a:r>
              <a:rPr lang="en-US" sz="18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jthompson@pamedsoc.org</a:t>
            </a:r>
            <a:r>
              <a:rPr lang="en-US" sz="1800" dirty="0">
                <a:solidFill>
                  <a:schemeClr val="bg1"/>
                </a:solidFill>
              </a:rPr>
              <a:t> 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(814) 397-0481</a:t>
            </a:r>
            <a:br>
              <a:rPr lang="en-US" sz="1800" dirty="0">
                <a:solidFill>
                  <a:srgbClr val="0070C0"/>
                </a:solidFill>
              </a:rPr>
            </a:br>
            <a:endParaRPr lang="en-US" sz="1800" dirty="0">
              <a:solidFill>
                <a:schemeClr val="bg1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F55A0B-F7CD-6C8A-F02F-E4D3191C8BE7}"/>
              </a:ext>
            </a:extLst>
          </p:cNvPr>
          <p:cNvSpPr txBox="1"/>
          <p:nvPr/>
        </p:nvSpPr>
        <p:spPr>
          <a:xfrm>
            <a:off x="5669567" y="4748297"/>
            <a:ext cx="4416701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10000"/>
              </a:lnSpc>
              <a:buNone/>
            </a:pPr>
            <a:endParaRPr lang="en-US" sz="1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Avery Krot: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akrot@pamedsoc.org</a:t>
            </a:r>
            <a:r>
              <a:rPr lang="en-US" sz="1800" dirty="0">
                <a:solidFill>
                  <a:schemeClr val="bg1"/>
                </a:solidFill>
              </a:rPr>
              <a:t> 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(717) 909-2689</a:t>
            </a:r>
            <a:br>
              <a:rPr lang="en-US" sz="1800" dirty="0">
                <a:solidFill>
                  <a:srgbClr val="0070C0"/>
                </a:solidFill>
              </a:rPr>
            </a:br>
            <a:endParaRPr lang="en-US" sz="1800" dirty="0">
              <a:solidFill>
                <a:schemeClr val="bg1"/>
              </a:solidFill>
              <a:cs typeface="Calibri"/>
            </a:endParaRP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43AAC8-AA6B-6EE9-7AD6-4E9C8612FE4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51" r="15023"/>
          <a:stretch/>
        </p:blipFill>
        <p:spPr>
          <a:xfrm>
            <a:off x="3563835" y="2952016"/>
            <a:ext cx="1385740" cy="1866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5352265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08eb0b49-d280-42e6-9324-e05c7c2e11c8" xsi:nil="true"/>
    <TaxCatchAll xmlns="139bf79e-8630-4ae0-91fa-d97f9ea18427" xsi:nil="true"/>
    <_dlc_DocIdUrl xmlns="08eb0b49-d280-42e6-9324-e05c7c2e11c8">
      <Url xsi:nil="true"/>
      <Description xsi:nil="true"/>
    </_dlc_DocIdUrl>
    <lcf76f155ced4ddcb4097134ff3c332f xmlns="08eb0b49-d280-42e6-9324-e05c7c2e11c8">
      <Terms xmlns="http://schemas.microsoft.com/office/infopath/2007/PartnerControls"/>
    </lcf76f155ced4ddcb4097134ff3c332f>
    <_dlc_DocIdPersistId xmlns="08eb0b49-d280-42e6-9324-e05c7c2e11c8" xsi:nil="true"/>
    <_dlc_DocId xmlns="08eb0b49-d280-42e6-9324-e05c7c2e11c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3E46E4617D36448B0F5DA8323A33FD" ma:contentTypeVersion="20" ma:contentTypeDescription="Create a new document." ma:contentTypeScope="" ma:versionID="e79d495f402ecd5b9d4c1fc6a28b4252">
  <xsd:schema xmlns:xsd="http://www.w3.org/2001/XMLSchema" xmlns:xs="http://www.w3.org/2001/XMLSchema" xmlns:p="http://schemas.microsoft.com/office/2006/metadata/properties" xmlns:ns2="08eb0b49-d280-42e6-9324-e05c7c2e11c8" xmlns:ns3="139bf79e-8630-4ae0-91fa-d97f9ea18427" targetNamespace="http://schemas.microsoft.com/office/2006/metadata/properties" ma:root="true" ma:fieldsID="6d26505f8127b98965e9eb6151d7f56d" ns2:_="" ns3:_="">
    <xsd:import namespace="08eb0b49-d280-42e6-9324-e05c7c2e11c8"/>
    <xsd:import namespace="139bf79e-8630-4ae0-91fa-d97f9ea184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Topic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eb0b49-d280-42e6-9324-e05c7c2e11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dlc_DocId" ma:index="10" nillable="true" ma:displayName="Document ID Value" ma:description="The value of the document ID assigned to this item." ma:internalName="_dlc_DocId" ma:readOnly="false">
      <xsd:simpleType>
        <xsd:restriction base="dms:Text"/>
      </xsd:simpleType>
    </xsd:element>
    <xsd:element name="_dlc_DocIdUrl" ma:index="11" nillable="true" ma:displayName="Document ID" ma:description="Permanent link to this document." ma:format="Hyperlink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false">
      <xsd:simpleType>
        <xsd:restriction base="dms:Boolea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opic" ma:index="17" nillable="true" ma:displayName="Topic" ma:internalName="Topic" ma:readOnly="false">
      <xsd:simpleType>
        <xsd:restriction base="dms:Text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a4baf80-9fa4-4e51-87f9-d07780fa25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9bf79e-8630-4ae0-91fa-d97f9ea1842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74b0491-5357-4f14-874a-5e2945d35fd5}" ma:internalName="TaxCatchAll" ma:showField="CatchAllData" ma:web="139bf79e-8630-4ae0-91fa-d97f9ea18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DFA8B7-6A75-471B-9B71-0EB097F34D42}">
  <ds:schemaRefs>
    <ds:schemaRef ds:uri="http://purl.org/dc/dcmitype/"/>
    <ds:schemaRef ds:uri="http://purl.org/dc/elements/1.1/"/>
    <ds:schemaRef ds:uri="http://schemas.microsoft.com/office/2006/metadata/properties"/>
    <ds:schemaRef ds:uri="139bf79e-8630-4ae0-91fa-d97f9ea18427"/>
    <ds:schemaRef ds:uri="http://schemas.microsoft.com/office/infopath/2007/PartnerControls"/>
    <ds:schemaRef ds:uri="08eb0b49-d280-42e6-9324-e05c7c2e11c8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66DD07C-9CDD-40A6-9DCC-89D976A5DA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eb0b49-d280-42e6-9324-e05c7c2e11c8"/>
    <ds:schemaRef ds:uri="139bf79e-8630-4ae0-91fa-d97f9ea184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575130-AA0C-4577-88B9-F2B2C6F740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8338</TotalTime>
  <Words>290</Words>
  <Application>Microsoft Office PowerPoint</Application>
  <PresentationFormat>Widescreen</PresentationFormat>
  <Paragraphs>79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Open Sans Extrabold</vt:lpstr>
      <vt:lpstr>Roboto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Boyd, Samantha</dc:creator>
  <cp:lastModifiedBy>Thompson, Janet</cp:lastModifiedBy>
  <cp:revision>12</cp:revision>
  <dcterms:created xsi:type="dcterms:W3CDTF">2022-08-19T19:26:59Z</dcterms:created>
  <dcterms:modified xsi:type="dcterms:W3CDTF">2024-04-25T15:16:39Z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0x0101008A3E46E4617D36448B0F5DA8323A33FD</vt:lpwstr>
  </property>
</Properties>
</file>