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64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71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A087D2-E08F-4DA1-9756-703439E1C75B}" v="16" dt="2024-04-26T17:50:19.6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9229F-C97F-4E1A-8368-8E4E162E6F9D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725058-3F8B-45B1-9C12-38E65907D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71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enmaar.com/caqh-profile-services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25058-3F8B-45B1-9C12-38E65907D0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151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25058-3F8B-45B1-9C12-38E65907D0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861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69130"/>
            <a:ext cx="5486400" cy="3600450"/>
          </a:xfrm>
        </p:spPr>
        <p:txBody>
          <a:bodyPr/>
          <a:lstStyle/>
          <a:p>
            <a:r>
              <a:rPr lang="en-US" sz="1600" dirty="0"/>
              <a:t>Initial send of forms to fill out for pre-application which will require board certifications, criminal records and record of any disciplinary action on the providers license or practice</a:t>
            </a:r>
          </a:p>
          <a:p>
            <a:r>
              <a:rPr lang="en-US" sz="1600" dirty="0"/>
              <a:t>Tickler for follow-up</a:t>
            </a:r>
          </a:p>
          <a:p>
            <a:r>
              <a:rPr lang="en-US" sz="1600" dirty="0"/>
              <a:t>Consider using time-sensitive or !! Emails</a:t>
            </a:r>
          </a:p>
          <a:p>
            <a:r>
              <a:rPr lang="en-US" sz="1600" dirty="0"/>
              <a:t>Separate Folder for EACH physician with delineations as to what the status is</a:t>
            </a:r>
          </a:p>
          <a:p>
            <a:r>
              <a:rPr lang="en-US" sz="1600" dirty="0"/>
              <a:t>	sent</a:t>
            </a:r>
          </a:p>
          <a:p>
            <a:r>
              <a:rPr lang="en-US" sz="1600" dirty="0"/>
              <a:t>	received back</a:t>
            </a:r>
          </a:p>
          <a:p>
            <a:r>
              <a:rPr lang="en-US" sz="1600" dirty="0"/>
              <a:t>	sent to payer</a:t>
            </a:r>
          </a:p>
          <a:p>
            <a:r>
              <a:rPr lang="en-US" sz="1600" dirty="0"/>
              <a:t>	followed up with payer</a:t>
            </a:r>
          </a:p>
          <a:p>
            <a:r>
              <a:rPr lang="en-US" sz="1600" dirty="0"/>
              <a:t>	Problems</a:t>
            </a:r>
          </a:p>
          <a:p>
            <a:r>
              <a:rPr lang="en-US" sz="1600" dirty="0"/>
              <a:t>	Received final from Payer</a:t>
            </a:r>
          </a:p>
          <a:p>
            <a:r>
              <a:rPr lang="en-US" sz="1600" dirty="0"/>
              <a:t>The more thorough and organized YOU are, the better this process will go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25058-3F8B-45B1-9C12-38E65907D0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45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Onboarding Checklist</a:t>
            </a:r>
          </a:p>
          <a:p>
            <a:r>
              <a:rPr lang="en-US" dirty="0"/>
              <a:t>Checklist of what is needed from the physician</a:t>
            </a:r>
          </a:p>
          <a:p>
            <a:r>
              <a:rPr lang="en-US" dirty="0"/>
              <a:t>Checklist of what is being sent to the payer</a:t>
            </a:r>
          </a:p>
          <a:p>
            <a:r>
              <a:rPr lang="en-US" dirty="0"/>
              <a:t>Expectation management – this could take 90-150 days!!!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25058-3F8B-45B1-9C12-38E65907D0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373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you send that packet off to the payer, be sure you have the following included:</a:t>
            </a:r>
          </a:p>
          <a:p>
            <a:r>
              <a:rPr lang="en-US" dirty="0"/>
              <a:t>	Transcripts</a:t>
            </a:r>
          </a:p>
          <a:p>
            <a:r>
              <a:rPr lang="en-US" dirty="0"/>
              <a:t>	DEA Registration</a:t>
            </a:r>
          </a:p>
          <a:p>
            <a:r>
              <a:rPr lang="en-US" dirty="0"/>
              <a:t>	Board certification</a:t>
            </a:r>
          </a:p>
          <a:p>
            <a:r>
              <a:rPr lang="en-US" dirty="0"/>
              <a:t>	Medical License</a:t>
            </a:r>
          </a:p>
          <a:p>
            <a:r>
              <a:rPr lang="en-US" dirty="0"/>
              <a:t>	Professional and personal references</a:t>
            </a:r>
          </a:p>
          <a:p>
            <a:r>
              <a:rPr lang="en-US" dirty="0"/>
              <a:t>	Explanation of any gaps in work history</a:t>
            </a:r>
          </a:p>
          <a:p>
            <a:r>
              <a:rPr lang="en-US" dirty="0"/>
              <a:t>	Personal immunization record</a:t>
            </a:r>
          </a:p>
          <a:p>
            <a:r>
              <a:rPr lang="en-US" dirty="0"/>
              <a:t>	Personal health history</a:t>
            </a:r>
          </a:p>
          <a:p>
            <a:r>
              <a:rPr lang="en-US" dirty="0"/>
              <a:t>	CAQH enrollment	</a:t>
            </a:r>
          </a:p>
          <a:p>
            <a:r>
              <a:rPr lang="en-US" dirty="0"/>
              <a:t>	Hospital Affiliation</a:t>
            </a:r>
          </a:p>
          <a:p>
            <a:r>
              <a:rPr lang="en-US" dirty="0"/>
              <a:t>In addition, for a new provider you will also need: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5C656D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You will need to provide an updated CAQH profile with a new practice affiliation. Also, make sure the provider’s driving license and DEA are updated with the new state if the affiliation is different from their previous one.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5C656D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The group that will be adding the new provider will be required to supplement a list of payers that they are currently affiliated with. This will include Medicaid HMOs, worker’s compensation, Tricare, Medicare advantage, etc.</a:t>
            </a:r>
          </a:p>
          <a:p>
            <a:pPr algn="l">
              <a:buFont typeface="+mj-lt"/>
              <a:buAutoNum type="arabicPeriod"/>
            </a:pPr>
            <a:r>
              <a:rPr lang="en-US" b="0" i="0" u="sng" dirty="0">
                <a:solidFill>
                  <a:srgbClr val="789333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  <a:hlinkClick r:id="rId3"/>
              </a:rPr>
              <a:t>Update your practice’s CAQH profile</a:t>
            </a:r>
            <a:r>
              <a:rPr lang="en-US" b="0" i="0" dirty="0">
                <a:solidFill>
                  <a:srgbClr val="5C656D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 and supply tax companies with your Tax ID. 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5C656D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You will be required to submit a new and updated malpractice policy and also update it in your CAQH profile. 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5C656D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You will be required to provide the practice’s primary billing type. This information will be listed on your application with Tax ID. 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5C656D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Mention Medicare’s PTAN that you plan to be included on. This information will be listed on the Medicare application of the new provider linked to your group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25058-3F8B-45B1-9C12-38E65907D0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10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you are using the payer’s preferred communication system</a:t>
            </a:r>
          </a:p>
          <a:p>
            <a:r>
              <a:rPr lang="en-US" dirty="0"/>
              <a:t>Ask for the status of any open credentialing packets so you only need to call once.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25058-3F8B-45B1-9C12-38E65907D0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041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25058-3F8B-45B1-9C12-38E65907D0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169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25058-3F8B-45B1-9C12-38E65907D0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38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25058-3F8B-45B1-9C12-38E65907D0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56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25058-3F8B-45B1-9C12-38E65907D0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686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25058-3F8B-45B1-9C12-38E65907D0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19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0D818-23D5-D49A-D576-65396AC0A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99D8FF-42CA-70C4-4EAC-9C7F0B4A0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7DBCF-FB0D-D5B8-FE92-959D1D159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7C22-F2D1-4EB8-BDCC-0D1ABDFCEBB1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469D1-295D-3819-41AB-B4BA66B5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646D2-E3AE-785E-90EF-6E8DA676B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0CC5-5BDB-46FA-B779-A39DDAB19D3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and green background with hexagons&#10;&#10;Description automatically generated">
            <a:extLst>
              <a:ext uri="{FF2B5EF4-FFF2-40B4-BE49-F238E27FC236}">
                <a16:creationId xmlns:a16="http://schemas.microsoft.com/office/drawing/2014/main" id="{9D39A959-B6C9-1CFD-0147-A9C99F9CFC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4" b="10397"/>
          <a:stretch/>
        </p:blipFill>
        <p:spPr>
          <a:xfrm rot="16200000">
            <a:off x="2667001" y="-2666999"/>
            <a:ext cx="6858000" cy="12191999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67C19D05-CDF2-FE5D-B343-04C83141DE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772" y="3771823"/>
            <a:ext cx="3362456" cy="17210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7C08F8-7547-08EC-4759-1C4D5F466E2B}"/>
              </a:ext>
            </a:extLst>
          </p:cNvPr>
          <p:cNvSpPr txBox="1"/>
          <p:nvPr userDrawn="1"/>
        </p:nvSpPr>
        <p:spPr>
          <a:xfrm>
            <a:off x="2374900" y="1431541"/>
            <a:ext cx="8293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0" i="0" u="none" strike="noStrike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Sans-Semibold"/>
              </a:rPr>
              <a:t>Putting the </a:t>
            </a:r>
            <a:r>
              <a:rPr lang="en-US" sz="5400" b="0" i="1" u="none" strike="noStrike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Passion</a:t>
            </a:r>
            <a:r>
              <a:rPr lang="en-US" sz="5400" b="0" i="1" u="none" strike="noStrike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Sans-ExtraboldItalic"/>
              </a:rPr>
              <a:t> </a:t>
            </a:r>
            <a:r>
              <a:rPr lang="en-US" sz="5400" b="0" i="0" u="none" strike="noStrike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Sans-Semibold"/>
              </a:rPr>
              <a:t>Back</a:t>
            </a:r>
          </a:p>
          <a:p>
            <a:r>
              <a:rPr lang="en-US" sz="5400" b="0" i="0" u="none" strike="noStrike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Sans-Semibold"/>
              </a:rPr>
              <a:t>in the Practice of Medicine.</a:t>
            </a:r>
            <a:endParaRPr lang="en-US" sz="5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0949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0D818-23D5-D49A-D576-65396AC0A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99D8FF-42CA-70C4-4EAC-9C7F0B4A0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7DBCF-FB0D-D5B8-FE92-959D1D159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7C22-F2D1-4EB8-BDCC-0D1ABDFCEBB1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469D1-295D-3819-41AB-B4BA66B5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646D2-E3AE-785E-90EF-6E8DA676B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0CC5-5BDB-46FA-B779-A39DDAB19D3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and green background with hexagons&#10;&#10;Description automatically generated">
            <a:extLst>
              <a:ext uri="{FF2B5EF4-FFF2-40B4-BE49-F238E27FC236}">
                <a16:creationId xmlns:a16="http://schemas.microsoft.com/office/drawing/2014/main" id="{9D39A959-B6C9-1CFD-0147-A9C99F9CFC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4" b="10397"/>
          <a:stretch/>
        </p:blipFill>
        <p:spPr>
          <a:xfrm rot="16200000">
            <a:off x="2667001" y="-2666999"/>
            <a:ext cx="6858000" cy="12191999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67C19D05-CDF2-FE5D-B343-04C83141DE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422" y="3819141"/>
            <a:ext cx="3362456" cy="17210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7C08F8-7547-08EC-4759-1C4D5F466E2B}"/>
              </a:ext>
            </a:extLst>
          </p:cNvPr>
          <p:cNvSpPr txBox="1"/>
          <p:nvPr userDrawn="1"/>
        </p:nvSpPr>
        <p:spPr>
          <a:xfrm>
            <a:off x="1689100" y="1431541"/>
            <a:ext cx="8293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0" i="0" u="none" strike="noStrike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Sans-Semibold"/>
              </a:rPr>
              <a:t>Putting the </a:t>
            </a:r>
            <a:r>
              <a:rPr lang="en-US" sz="5400" b="0" i="1" u="none" strike="noStrike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Passion</a:t>
            </a:r>
            <a:r>
              <a:rPr lang="en-US" sz="5400" b="0" i="1" u="none" strike="noStrike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Sans-ExtraboldItalic"/>
              </a:rPr>
              <a:t> </a:t>
            </a:r>
            <a:r>
              <a:rPr lang="en-US" sz="5400" b="0" i="0" u="none" strike="noStrike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Sans-Semibold"/>
              </a:rPr>
              <a:t>Back</a:t>
            </a:r>
          </a:p>
          <a:p>
            <a:r>
              <a:rPr lang="en-US" sz="5400" b="0" i="0" u="none" strike="noStrike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Sans-Semibold"/>
              </a:rPr>
              <a:t>in the Practice of Medicine.</a:t>
            </a:r>
            <a:endParaRPr lang="en-US" sz="5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3" name="Picture 12" descr="A person with a stethoscope around her neck&#10;&#10;Description automatically generated">
            <a:extLst>
              <a:ext uri="{FF2B5EF4-FFF2-40B4-BE49-F238E27FC236}">
                <a16:creationId xmlns:a16="http://schemas.microsoft.com/office/drawing/2014/main" id="{2EEFD986-B84F-830E-18B8-05210E4CFE0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635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674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0D818-23D5-D49A-D576-65396AC0A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99D8FF-42CA-70C4-4EAC-9C7F0B4A0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7DBCF-FB0D-D5B8-FE92-959D1D159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7C22-F2D1-4EB8-BDCC-0D1ABDFCEBB1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469D1-295D-3819-41AB-B4BA66B5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646D2-E3AE-785E-90EF-6E8DA676B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0CC5-5BDB-46FA-B779-A39DDAB19D3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and green background with hexagons&#10;&#10;Description automatically generated">
            <a:extLst>
              <a:ext uri="{FF2B5EF4-FFF2-40B4-BE49-F238E27FC236}">
                <a16:creationId xmlns:a16="http://schemas.microsoft.com/office/drawing/2014/main" id="{9D39A959-B6C9-1CFD-0147-A9C99F9CFC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4" b="10397"/>
          <a:stretch/>
        </p:blipFill>
        <p:spPr>
          <a:xfrm rot="16200000">
            <a:off x="2667001" y="-2666999"/>
            <a:ext cx="6858000" cy="12191999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67C19D05-CDF2-FE5D-B343-04C83141DE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772" y="3771823"/>
            <a:ext cx="3362456" cy="17210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7C08F8-7547-08EC-4759-1C4D5F466E2B}"/>
              </a:ext>
            </a:extLst>
          </p:cNvPr>
          <p:cNvSpPr txBox="1"/>
          <p:nvPr userDrawn="1"/>
        </p:nvSpPr>
        <p:spPr>
          <a:xfrm>
            <a:off x="1003300" y="1501636"/>
            <a:ext cx="8293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0" i="0" u="none" strike="noStrike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Sans-Semibold"/>
              </a:rPr>
              <a:t>Putting the </a:t>
            </a:r>
            <a:r>
              <a:rPr lang="en-US" sz="5400" b="0" i="1" u="none" strike="noStrike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Passion</a:t>
            </a:r>
            <a:r>
              <a:rPr lang="en-US" sz="5400" b="0" i="1" u="none" strike="noStrike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Sans-ExtraboldItalic"/>
              </a:rPr>
              <a:t> </a:t>
            </a:r>
            <a:r>
              <a:rPr lang="en-US" sz="5400" b="0" i="0" u="none" strike="noStrike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Sans-Semibold"/>
              </a:rPr>
              <a:t>Back</a:t>
            </a:r>
          </a:p>
          <a:p>
            <a:r>
              <a:rPr lang="en-US" sz="5400" b="0" i="0" u="none" strike="noStrike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OpenSans-Semibold"/>
              </a:rPr>
              <a:t>in the Practice of Medicine.</a:t>
            </a:r>
            <a:endParaRPr lang="en-US" sz="5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" name="Picture 9" descr="A close-up of several medical professionals&#10;&#10;Description automatically generated">
            <a:extLst>
              <a:ext uri="{FF2B5EF4-FFF2-40B4-BE49-F238E27FC236}">
                <a16:creationId xmlns:a16="http://schemas.microsoft.com/office/drawing/2014/main" id="{659BB0EB-8510-3D50-5978-EF7A225BB7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3" t="16003" r="7042" b="58709"/>
          <a:stretch/>
        </p:blipFill>
        <p:spPr>
          <a:xfrm>
            <a:off x="9067800" y="1431541"/>
            <a:ext cx="2126929" cy="16557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45202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742D1-A0F3-9F2B-03FE-902DA2D98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7784C-D3A7-20D4-DFA6-EAADF12E2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F8D9D-C0DD-E441-319C-542E4D409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7C22-F2D1-4EB8-BDCC-0D1ABDFCEBB1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783BD-6ECA-812A-31FD-7F64E288E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ED2F5-529A-B274-840E-07D5A5204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0CC5-5BDB-46FA-B779-A39DDAB19D3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and green background with hexagons&#10;&#10;Description automatically generated">
            <a:extLst>
              <a:ext uri="{FF2B5EF4-FFF2-40B4-BE49-F238E27FC236}">
                <a16:creationId xmlns:a16="http://schemas.microsoft.com/office/drawing/2014/main" id="{CE45C2E8-1867-C4C7-7BF8-FC4F507F48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4" b="10397"/>
          <a:stretch/>
        </p:blipFill>
        <p:spPr>
          <a:xfrm rot="16200000">
            <a:off x="2667001" y="-2666999"/>
            <a:ext cx="6858000" cy="12191999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BB345411-CE81-6C14-AB31-EE34B26CDFE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234" y="5174139"/>
            <a:ext cx="2194078" cy="112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53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85151-D2AB-AAA4-890A-4DE2D9125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A7F32-1FDA-92A8-7020-3CF670941D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2E955-862E-805D-64C0-DC43A846B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7C22-F2D1-4EB8-BDCC-0D1ABDFCEBB1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8312B-1363-D605-76A1-4BC7C7097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71E0B-E832-FB08-3A3E-E81C76265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0CC5-5BDB-46FA-B779-A39DDAB19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145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77754-9B09-3FAE-D800-7AD59C9B9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72F95-30D9-A0B9-D50E-FE41B4CF6E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7180BB-E0FD-814D-4A15-F753A9E44D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5392F-059E-2D25-9435-A61792232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7C22-F2D1-4EB8-BDCC-0D1ABDFCEBB1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09D2A9-7034-26AA-5417-AFC507D72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40874E-4197-4E7A-3D6B-4715A4A99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0CC5-5BDB-46FA-B779-A39DDAB19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33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263A8-248F-70B4-3E14-2D298CBFA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9B89CE-E7A3-CC3A-0819-C9F217784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76A6E9-4054-1ACA-34E3-86EF67BA6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DFDB85-6BB2-FC36-4FA1-62C442956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FE8CBB-7D6C-E365-65B2-64A58B50D6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47E1F1-F972-465D-F288-083EBFFA5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7C22-F2D1-4EB8-BDCC-0D1ABDFCEBB1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4E35D5-D85F-9048-5ACF-427D21CBC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E6E08E-5585-2ED4-6B91-8F700418F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0CC5-5BDB-46FA-B779-A39DDAB19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16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8DB87-793D-1984-6BD8-CB58BFB39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6B66F9-792A-29DC-D473-8C3127E43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7C22-F2D1-4EB8-BDCC-0D1ABDFCEBB1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9BDC98-9D01-85F1-B576-609795B97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818979-648A-9F83-6E3C-B7A2283A1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0CC5-5BDB-46FA-B779-A39DDAB19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366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3E4053-7D25-21A3-206A-65E0900D9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7C22-F2D1-4EB8-BDCC-0D1ABDFCEBB1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DF2C41-8546-6948-5E1F-CADB83629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51AA5E-C923-4218-679D-ADC760FF0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0CC5-5BDB-46FA-B779-A39DDAB19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172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03CAB-A58D-6B8A-73DF-AAABDAC5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5D33B-527D-0DF0-B383-45255FAD4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1A298-8327-71F2-47E7-3EDD0EFD6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07E91D-0099-D0CB-4FED-01C5AB664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7C22-F2D1-4EB8-BDCC-0D1ABDFCEBB1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914AE7-877C-D3A9-CB42-894E8838E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BF9629-1429-D797-2BE5-3D8BD7EF2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0CC5-5BDB-46FA-B779-A39DDAB19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960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8E59D-7555-00DD-0364-00EFC9B62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F16238-8FDE-1166-56F7-5D8A040C25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A2B2D8-DE87-C2F3-DAB8-0862AECB34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DE838C-D366-BCBB-4E29-5804087A6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7C22-F2D1-4EB8-BDCC-0D1ABDFCEBB1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868F40-6F51-9733-2121-106914569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86121-640F-D299-A852-86CCF997D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0CC5-5BDB-46FA-B779-A39DDAB19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584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8308E-9722-994E-EC22-A998FE27E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989F08-80E6-E87E-DCB3-93C273132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F41B9-4BE7-ED35-FAB4-64EFA08E5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7C22-F2D1-4EB8-BDCC-0D1ABDFCEBB1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D73D3-C562-9096-DAB4-F051F30E6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7739A-3312-E991-B719-F035E8091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0CC5-5BDB-46FA-B779-A39DDAB19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049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1DB47D-03FD-A3EC-1C78-2DEF8B615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7B5862-713E-BAA6-FD64-78394498F9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0529A-FA0A-DAF9-5811-512434079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7C22-F2D1-4EB8-BDCC-0D1ABDFCEBB1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7E2AF-C725-09DC-80DC-122F5F8FE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1A501-A401-6F47-6505-4A1237EEE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0CC5-5BDB-46FA-B779-A39DDAB19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73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B061C3-2BAB-8584-DD6E-13C3674C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85AF2B-C456-0059-DE8E-A2F24D72C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2496A-30AB-17AF-8CFB-1C830C4DE4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77C22-F2D1-4EB8-BDCC-0D1ABDFCEBB1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B0AA3-A17D-FAF3-207B-E014043301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EDE1B-8452-1FB6-8086-B5A91A5745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60CC5-5BDB-46FA-B779-A39DDAB19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64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0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BD621-C09A-BC20-0AAF-729F9B605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0066"/>
            <a:ext cx="3439063" cy="348600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Credentialing Without Crying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32198-9BA3-5154-6CB5-C8AD729D1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4609474"/>
            <a:ext cx="3234467" cy="12632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193FD5-6A49-7562-EA76-F15D42E15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person blowing her nose&#10;&#10;Description automatically generated">
            <a:extLst>
              <a:ext uri="{FF2B5EF4-FFF2-40B4-BE49-F238E27FC236}">
                <a16:creationId xmlns:a16="http://schemas.microsoft.com/office/drawing/2014/main" id="{71C57AC4-A541-AFC5-8D74-169EF178E4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54" r="18002" b="-1"/>
          <a:stretch/>
        </p:blipFill>
        <p:spPr>
          <a:xfrm>
            <a:off x="4615543" y="10"/>
            <a:ext cx="757645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97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0BBDE-C214-481B-9BC9-77FF64B7B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Introduction/Agenda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FDE57-D017-0378-17F6-CEFC0C799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0894" y="2205188"/>
            <a:ext cx="10515600" cy="4351338"/>
          </a:xfrm>
        </p:spPr>
        <p:txBody>
          <a:bodyPr>
            <a:normAutofit/>
          </a:bodyPr>
          <a:lstStyle/>
          <a:p>
            <a:pPr lvl="3"/>
            <a:r>
              <a:rPr lang="en-US" sz="28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Collect Required Data</a:t>
            </a:r>
          </a:p>
          <a:p>
            <a:pPr lvl="3"/>
            <a:r>
              <a:rPr lang="en-US" sz="28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Develop Credentialing Strategy</a:t>
            </a:r>
          </a:p>
          <a:p>
            <a:pPr lvl="3"/>
            <a:r>
              <a:rPr lang="en-US" sz="28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Audit for Accuracy</a:t>
            </a:r>
          </a:p>
          <a:p>
            <a:pPr lvl="3"/>
            <a:r>
              <a:rPr lang="en-US" sz="28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Submit Forms to Payers</a:t>
            </a:r>
          </a:p>
          <a:p>
            <a:pPr lvl="3"/>
            <a:r>
              <a:rPr lang="en-US" sz="28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Regular Payer Follow-up</a:t>
            </a:r>
          </a:p>
          <a:p>
            <a:pPr lvl="3"/>
            <a:r>
              <a:rPr lang="en-US" sz="28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Obtain Enrollment Number</a:t>
            </a:r>
          </a:p>
        </p:txBody>
      </p:sp>
    </p:spTree>
    <p:extLst>
      <p:ext uri="{BB962C8B-B14F-4D97-AF65-F5344CB8AC3E}">
        <p14:creationId xmlns:p14="http://schemas.microsoft.com/office/powerpoint/2010/main" val="1435207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0BBDE-C214-481B-9BC9-77FF64B7B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141711"/>
            <a:ext cx="3234466" cy="34743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Collecting Data From Physicians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193FD5-6A49-7562-EA76-F15D42E15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F1CC43-56DF-3881-B378-7334BC5484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1031" r="3072" b="-2"/>
          <a:stretch/>
        </p:blipFill>
        <p:spPr>
          <a:xfrm>
            <a:off x="4615543" y="10"/>
            <a:ext cx="757645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024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0BBDE-C214-481B-9BC9-77FF64B7B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400" y="1128094"/>
            <a:ext cx="3434180" cy="1415270"/>
          </a:xfrm>
        </p:spPr>
        <p:txBody>
          <a:bodyPr anchor="t"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Developing Credentialing Strategy</a:t>
            </a:r>
          </a:p>
        </p:txBody>
      </p:sp>
      <p:pic>
        <p:nvPicPr>
          <p:cNvPr id="5" name="Content Placeholder 4" descr="Person playing chess">
            <a:extLst>
              <a:ext uri="{FF2B5EF4-FFF2-40B4-BE49-F238E27FC236}">
                <a16:creationId xmlns:a16="http://schemas.microsoft.com/office/drawing/2014/main" id="{8ACA08DC-EC13-A554-ADFC-E48C0EF860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5" r="-1" b="-1"/>
          <a:stretch/>
        </p:blipFill>
        <p:spPr>
          <a:xfrm>
            <a:off x="-9886" y="10"/>
            <a:ext cx="7572605" cy="685799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9939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048AEE4-7201-09A5-DE26-33B8BFABE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3400" y="2543364"/>
            <a:ext cx="3434180" cy="3599019"/>
          </a:xfrm>
        </p:spPr>
        <p:txBody>
          <a:bodyPr>
            <a:normAutofit/>
          </a:bodyPr>
          <a:lstStyle/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911766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0BBDE-C214-481B-9BC9-77FF64B7B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400" y="1128094"/>
            <a:ext cx="3434180" cy="1415270"/>
          </a:xfrm>
        </p:spPr>
        <p:txBody>
          <a:bodyPr anchor="t"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Auditing for Accuracy</a:t>
            </a:r>
          </a:p>
        </p:txBody>
      </p:sp>
      <p:pic>
        <p:nvPicPr>
          <p:cNvPr id="5" name="Content Placeholder 4" descr="Cartoon checklist and pencil">
            <a:extLst>
              <a:ext uri="{FF2B5EF4-FFF2-40B4-BE49-F238E27FC236}">
                <a16:creationId xmlns:a16="http://schemas.microsoft.com/office/drawing/2014/main" id="{499719D9-5D5F-B71E-3F08-E9FBE3E48D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8" r="5347"/>
          <a:stretch/>
        </p:blipFill>
        <p:spPr>
          <a:xfrm>
            <a:off x="-9886" y="10"/>
            <a:ext cx="7572605" cy="685799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9939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DEA72E6-953D-7A60-0485-9DD2CB483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3400" y="2543364"/>
            <a:ext cx="3434180" cy="3599019"/>
          </a:xfrm>
        </p:spPr>
        <p:txBody>
          <a:bodyPr>
            <a:normAutofit/>
          </a:bodyPr>
          <a:lstStyle/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78541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0BBDE-C214-481B-9BC9-77FF64B7B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Following up with Payers</a:t>
            </a:r>
          </a:p>
        </p:txBody>
      </p:sp>
      <p:pic>
        <p:nvPicPr>
          <p:cNvPr id="5" name="Content Placeholder 4" descr="Thumbtack on a calendar date">
            <a:extLst>
              <a:ext uri="{FF2B5EF4-FFF2-40B4-BE49-F238E27FC236}">
                <a16:creationId xmlns:a16="http://schemas.microsoft.com/office/drawing/2014/main" id="{C0BA1789-D42A-8F14-D09F-508715B5EA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267" y="2410691"/>
            <a:ext cx="4654098" cy="3101975"/>
          </a:xfrm>
        </p:spPr>
      </p:pic>
    </p:spTree>
    <p:extLst>
      <p:ext uri="{BB962C8B-B14F-4D97-AF65-F5344CB8AC3E}">
        <p14:creationId xmlns:p14="http://schemas.microsoft.com/office/powerpoint/2010/main" val="3202667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0BBDE-C214-481B-9BC9-77FF64B7B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036"/>
            <a:ext cx="4085665" cy="1402470"/>
          </a:xfrm>
        </p:spPr>
        <p:txBody>
          <a:bodyPr anchor="t">
            <a:norm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Obtaining Enrollment Number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7E01239-CA34-D2F0-03AE-B8EC01CA8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551176"/>
            <a:ext cx="4085665" cy="3591207"/>
          </a:xfrm>
        </p:spPr>
        <p:txBody>
          <a:bodyPr>
            <a:normAutofit/>
          </a:bodyPr>
          <a:lstStyle/>
          <a:p>
            <a:endParaRPr lang="en-US" sz="2000" dirty="0"/>
          </a:p>
        </p:txBody>
      </p:sp>
      <p:pic>
        <p:nvPicPr>
          <p:cNvPr id="5" name="Content Placeholder 4" descr="Different numbers in 3D">
            <a:extLst>
              <a:ext uri="{FF2B5EF4-FFF2-40B4-BE49-F238E27FC236}">
                <a16:creationId xmlns:a16="http://schemas.microsoft.com/office/drawing/2014/main" id="{24FF71ED-D377-EFD2-FEE5-91539BAD5D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2" r="20098"/>
          <a:stretch/>
        </p:blipFill>
        <p:spPr>
          <a:xfrm>
            <a:off x="5650992" y="10"/>
            <a:ext cx="654100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061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0BBDE-C214-481B-9BC9-77FF64B7B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400" y="1128094"/>
            <a:ext cx="3434180" cy="1415270"/>
          </a:xfrm>
        </p:spPr>
        <p:txBody>
          <a:bodyPr anchor="t"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Keeping Track of your Submissions</a:t>
            </a:r>
          </a:p>
        </p:txBody>
      </p:sp>
      <p:pic>
        <p:nvPicPr>
          <p:cNvPr id="5" name="Content Placeholder 4" descr="Different colored organizers">
            <a:extLst>
              <a:ext uri="{FF2B5EF4-FFF2-40B4-BE49-F238E27FC236}">
                <a16:creationId xmlns:a16="http://schemas.microsoft.com/office/drawing/2014/main" id="{1320BB24-D509-EEF9-1773-559D966BE6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8" r="16028" b="1"/>
          <a:stretch/>
        </p:blipFill>
        <p:spPr>
          <a:xfrm>
            <a:off x="-9886" y="10"/>
            <a:ext cx="7572605" cy="685799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9939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009E047-4C91-7F3C-DD54-327F75536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3400" y="2543364"/>
            <a:ext cx="3434180" cy="3599019"/>
          </a:xfrm>
        </p:spPr>
        <p:txBody>
          <a:bodyPr>
            <a:normAutofit/>
          </a:bodyPr>
          <a:lstStyle/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15049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0BBDE-C214-481B-9BC9-77FF64B7B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265"/>
            <a:ext cx="5791199" cy="1401183"/>
          </a:xfrm>
        </p:spPr>
        <p:txBody>
          <a:bodyPr anchor="t">
            <a:normAutofit fontScale="90000"/>
          </a:bodyPr>
          <a:lstStyle/>
          <a:p>
            <a:br>
              <a:rPr lang="en-US" sz="13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br>
              <a:rPr lang="en-US" sz="13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br>
              <a:rPr lang="en-US" sz="13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br>
              <a:rPr lang="en-US" sz="13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en-US" sz="13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			</a:t>
            </a:r>
            <a:br>
              <a:rPr lang="en-US" sz="13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br>
              <a:rPr lang="en-US" sz="13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br>
              <a:rPr lang="en-US" sz="13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br>
              <a:rPr lang="en-US" sz="13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br>
              <a:rPr lang="en-US" sz="13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en-US" sz="13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				</a:t>
            </a:r>
            <a:r>
              <a:rPr lang="en-US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Policies</a:t>
            </a:r>
            <a:br>
              <a:rPr lang="en-US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en-US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	Process</a:t>
            </a:r>
            <a:br>
              <a:rPr lang="en-US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en-US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	PREVAIL</a:t>
            </a:r>
            <a:r>
              <a:rPr lang="en-US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!!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DF8BC164-E230-753F-2C7E-B4EE7BA77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8086" y="0"/>
            <a:ext cx="4803913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Golden trophy">
            <a:extLst>
              <a:ext uri="{FF2B5EF4-FFF2-40B4-BE49-F238E27FC236}">
                <a16:creationId xmlns:a16="http://schemas.microsoft.com/office/drawing/2014/main" id="{4437B082-7AEA-9402-C599-04C94D663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8" y="842824"/>
            <a:ext cx="3448997" cy="516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0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5A89A-8D9D-1226-B061-71CE34394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4030" y="2919639"/>
            <a:ext cx="3545114" cy="1325563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Feeling Better?  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Any Questions?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BBA8CE-6BE7-0B52-71F2-3BDB35889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56" y="1267691"/>
            <a:ext cx="7415645" cy="494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26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erson wearing glasses and a black jacket&#10;&#10;Description automatically generated">
            <a:extLst>
              <a:ext uri="{FF2B5EF4-FFF2-40B4-BE49-F238E27FC236}">
                <a16:creationId xmlns:a16="http://schemas.microsoft.com/office/drawing/2014/main" id="{F35BCACB-79F5-9288-2956-EA8885A53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847" y="1366347"/>
            <a:ext cx="3841585" cy="41838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45A89A-8D9D-1226-B061-71CE34394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24" y="225240"/>
            <a:ext cx="10515600" cy="1141107"/>
          </a:xfrm>
        </p:spPr>
        <p:txBody>
          <a:bodyPr>
            <a:normAutofit/>
          </a:bodyPr>
          <a:lstStyle/>
          <a:p>
            <a:pPr algn="ctr"/>
            <a:r>
              <a:rPr 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PAMED Healthcare Operations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3C0BEB-33DE-209C-FBB7-B53C5F739EF3}"/>
              </a:ext>
            </a:extLst>
          </p:cNvPr>
          <p:cNvSpPr txBox="1"/>
          <p:nvPr/>
        </p:nvSpPr>
        <p:spPr>
          <a:xfrm>
            <a:off x="3553847" y="5684789"/>
            <a:ext cx="437415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Heather King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Director, Healthcare Operations</a:t>
            </a:r>
            <a:b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hking@pamedsoc.org</a:t>
            </a:r>
          </a:p>
        </p:txBody>
      </p:sp>
    </p:spTree>
    <p:extLst>
      <p:ext uri="{BB962C8B-B14F-4D97-AF65-F5344CB8AC3E}">
        <p14:creationId xmlns:p14="http://schemas.microsoft.com/office/powerpoint/2010/main" val="833711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3E46E4617D36448B0F5DA8323A33FD" ma:contentTypeVersion="21" ma:contentTypeDescription="Create a new document." ma:contentTypeScope="" ma:versionID="bd3f79677283420ecd1e5a7dc08c442c">
  <xsd:schema xmlns:xsd="http://www.w3.org/2001/XMLSchema" xmlns:xs="http://www.w3.org/2001/XMLSchema" xmlns:p="http://schemas.microsoft.com/office/2006/metadata/properties" xmlns:ns2="08eb0b49-d280-42e6-9324-e05c7c2e11c8" xmlns:ns3="139bf79e-8630-4ae0-91fa-d97f9ea18427" targetNamespace="http://schemas.microsoft.com/office/2006/metadata/properties" ma:root="true" ma:fieldsID="71916ed09451ed7603a1e4681596f5a0" ns2:_="" ns3:_="">
    <xsd:import namespace="08eb0b49-d280-42e6-9324-e05c7c2e11c8"/>
    <xsd:import namespace="139bf79e-8630-4ae0-91fa-d97f9ea184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_dlc_DocId" minOccurs="0"/>
                <xsd:element ref="ns2:_dlc_DocIdUrl" minOccurs="0"/>
                <xsd:element ref="ns2:_dlc_DocIdPersistId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Topic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eb0b49-d280-42e6-9324-e05c7c2e11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dlc_DocId" ma:index="10" nillable="true" ma:displayName="Document ID Value" ma:description="The value of the document ID assigned to this item." ma:internalName="_dlc_DocId" ma:readOnly="false">
      <xsd:simpleType>
        <xsd:restriction base="dms:Text"/>
      </xsd:simpleType>
    </xsd:element>
    <xsd:element name="_dlc_DocIdUrl" ma:index="11" nillable="true" ma:displayName="Document ID" ma:description="Permanent link to this document." ma:format="Hyperlink" ma:hidden="true" ma:internalName="_dlc_DocId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2" nillable="true" ma:displayName="Persist ID" ma:description="Keep ID on add." ma:hidden="true" ma:internalName="_dlc_DocIdPersistId" ma:readOnly="false">
      <xsd:simpleType>
        <xsd:restriction base="dms:Boolea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Topic" ma:index="17" nillable="true" ma:displayName="Topic" ma:internalName="Topic" ma:readOnly="false">
      <xsd:simpleType>
        <xsd:restriction base="dms:Text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a4baf80-9fa4-4e51-87f9-d07780fa25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9bf79e-8630-4ae0-91fa-d97f9ea18427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e74b0491-5357-4f14-874a-5e2945d35fd5}" ma:internalName="TaxCatchAll" ma:showField="CatchAllData" ma:web="139bf79e-8630-4ae0-91fa-d97f9ea184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opic xmlns="08eb0b49-d280-42e6-9324-e05c7c2e11c8" xsi:nil="true"/>
    <TaxCatchAll xmlns="139bf79e-8630-4ae0-91fa-d97f9ea18427" xsi:nil="true"/>
    <_dlc_DocIdUrl xmlns="08eb0b49-d280-42e6-9324-e05c7c2e11c8">
      <Url xsi:nil="true"/>
      <Description xsi:nil="true"/>
    </_dlc_DocIdUrl>
    <lcf76f155ced4ddcb4097134ff3c332f xmlns="08eb0b49-d280-42e6-9324-e05c7c2e11c8">
      <Terms xmlns="http://schemas.microsoft.com/office/infopath/2007/PartnerControls"/>
    </lcf76f155ced4ddcb4097134ff3c332f>
    <_dlc_DocIdPersistId xmlns="08eb0b49-d280-42e6-9324-e05c7c2e11c8" xsi:nil="true"/>
    <_dlc_DocId xmlns="08eb0b49-d280-42e6-9324-e05c7c2e11c8" xsi:nil="true"/>
  </documentManagement>
</p:properties>
</file>

<file path=customXml/itemProps1.xml><?xml version="1.0" encoding="utf-8"?>
<ds:datastoreItem xmlns:ds="http://schemas.openxmlformats.org/officeDocument/2006/customXml" ds:itemID="{622F3068-5023-4E04-A78D-BB5E25CBA4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A606AB-2171-42F5-8F1F-B6880C3BBC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eb0b49-d280-42e6-9324-e05c7c2e11c8"/>
    <ds:schemaRef ds:uri="139bf79e-8630-4ae0-91fa-d97f9ea184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C103B73-508E-4BBD-8BB7-1ACA87B07923}">
  <ds:schemaRefs>
    <ds:schemaRef ds:uri="http://schemas.openxmlformats.org/package/2006/metadata/core-properties"/>
    <ds:schemaRef ds:uri="08eb0b49-d280-42e6-9324-e05c7c2e11c8"/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139bf79e-8630-4ae0-91fa-d97f9ea18427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1753</TotalTime>
  <Words>485</Words>
  <Application>Microsoft Office PowerPoint</Application>
  <PresentationFormat>Widescreen</PresentationFormat>
  <Paragraphs>66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Lato</vt:lpstr>
      <vt:lpstr>Open Sans Extrabold</vt:lpstr>
      <vt:lpstr>OpenSans-ExtraboldItalic</vt:lpstr>
      <vt:lpstr>OpenSans-Semibold</vt:lpstr>
      <vt:lpstr>Office Theme</vt:lpstr>
      <vt:lpstr>Credentialing Without Crying</vt:lpstr>
      <vt:lpstr>Introduction/Agenda</vt:lpstr>
      <vt:lpstr>Collecting Data From Physicians</vt:lpstr>
      <vt:lpstr>Developing Credentialing Strategy</vt:lpstr>
      <vt:lpstr>Auditing for Accuracy</vt:lpstr>
      <vt:lpstr>Following up with Payers</vt:lpstr>
      <vt:lpstr>Obtaining Enrollment Number</vt:lpstr>
      <vt:lpstr>Keeping Track of your Submissions</vt:lpstr>
      <vt:lpstr>                Policies  Process  PREVAIL!!</vt:lpstr>
      <vt:lpstr>Feeling Better?    Any Questions?</vt:lpstr>
      <vt:lpstr>PAMED Healthcare Operations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Notarangelo, Thomas</dc:creator>
  <cp:lastModifiedBy>Thompson, Janet</cp:lastModifiedBy>
  <cp:revision>4</cp:revision>
  <cp:lastPrinted>2024-04-26T17:36:56Z</cp:lastPrinted>
  <dcterms:created xsi:type="dcterms:W3CDTF">2024-02-21T19:11:21Z</dcterms:created>
  <dcterms:modified xsi:type="dcterms:W3CDTF">2024-04-29T12:12:26Z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0x0101008A3E46E4617D36448B0F5DA8323A33FD</vt:lpwstr>
  </property>
</Properties>
</file>